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4"/>
  </p:notesMasterIdLst>
  <p:handoutMasterIdLst>
    <p:handoutMasterId r:id="rId15"/>
  </p:handoutMasterIdLst>
  <p:sldIdLst>
    <p:sldId id="326" r:id="rId2"/>
    <p:sldId id="328" r:id="rId3"/>
    <p:sldId id="374" r:id="rId4"/>
    <p:sldId id="377" r:id="rId5"/>
    <p:sldId id="371" r:id="rId6"/>
    <p:sldId id="376" r:id="rId7"/>
    <p:sldId id="372" r:id="rId8"/>
    <p:sldId id="373" r:id="rId9"/>
    <p:sldId id="379" r:id="rId10"/>
    <p:sldId id="378" r:id="rId11"/>
    <p:sldId id="384" r:id="rId12"/>
    <p:sldId id="385" r:id="rId13"/>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28"/>
            <p14:sldId id="374"/>
            <p14:sldId id="377"/>
            <p14:sldId id="371"/>
            <p14:sldId id="376"/>
            <p14:sldId id="372"/>
            <p14:sldId id="373"/>
            <p14:sldId id="379"/>
            <p14:sldId id="378"/>
            <p14:sldId id="384"/>
            <p14:sldId id="385"/>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extLst>
      <p:ext uri="{19B8F6BF-5375-455C-9EA6-DF929625EA0E}">
        <p15:presenceInfo xmlns:p15="http://schemas.microsoft.com/office/powerpoint/2012/main" userId="S-1-5-21-1616320312-2655828719-4280963109-88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30E"/>
    <a:srgbClr val="0C5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11" autoAdjust="0"/>
    <p:restoredTop sz="94660"/>
  </p:normalViewPr>
  <p:slideViewPr>
    <p:cSldViewPr showGuides="1">
      <p:cViewPr varScale="1">
        <p:scale>
          <a:sx n="155" d="100"/>
          <a:sy n="155" d="100"/>
        </p:scale>
        <p:origin x="352" y="18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15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02/04/2022</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02/04/2022</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a:p>
        </p:txBody>
      </p:sp>
    </p:spTree>
    <p:extLst>
      <p:ext uri="{BB962C8B-B14F-4D97-AF65-F5344CB8AC3E}">
        <p14:creationId xmlns:p14="http://schemas.microsoft.com/office/powerpoint/2010/main" val="323312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a:p>
        </p:txBody>
      </p:sp>
    </p:spTree>
    <p:extLst>
      <p:ext uri="{BB962C8B-B14F-4D97-AF65-F5344CB8AC3E}">
        <p14:creationId xmlns:p14="http://schemas.microsoft.com/office/powerpoint/2010/main" val="628383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02/04/2022</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stretch>
            <a:fillRect/>
          </a:stretch>
        </p:blipFill>
        <p:spPr>
          <a:xfrm>
            <a:off x="-16829" y="0"/>
            <a:ext cx="9160828" cy="515296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stretch>
            <a:fillRect/>
          </a:stretch>
        </p:blipFill>
        <p:spPr>
          <a:xfrm>
            <a:off x="-16828" y="5358"/>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02/04/2022</a:t>
            </a:fld>
            <a:endParaRPr lang="fr-FR" cap="all" dirty="0"/>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02/04/2022</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02/04/2022</a:t>
            </a:fld>
            <a:endParaRPr lang="fr-FR" cap="all" dirty="0"/>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02/04/2022</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02/04/2022</a:t>
            </a:fld>
            <a:endParaRPr lang="fr-FR" cap="all" dirty="0"/>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8"/>
          <a:stretch>
            <a:fillRect/>
          </a:stretch>
        </p:blipFill>
        <p:spPr>
          <a:xfrm>
            <a:off x="-23357" y="0"/>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02/04/2022</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parcoursup.fr/index.php?desc=videos#video-2"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C3D008-DD61-4C4F-93BD-9E371E593F35}" type="datetime1">
              <a:rPr lang="fr-FR" smtClean="0"/>
              <a:t>02/04/2022</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r>
              <a:rPr lang="fr-FR" dirty="0"/>
              <a:t>w</a:t>
            </a:r>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200" dirty="0">
                <a:solidFill>
                  <a:srgbClr val="ED7454"/>
                </a:solidFill>
              </a:rPr>
              <a:t>Focus</a:t>
            </a:r>
            <a:r>
              <a:rPr lang="fr-FR" sz="2200" dirty="0"/>
              <a:t> sur les vœux multiples  </a:t>
            </a:r>
          </a:p>
        </p:txBody>
      </p:sp>
      <p:sp>
        <p:nvSpPr>
          <p:cNvPr id="3" name="Espace réservé du contenu 2"/>
          <p:cNvSpPr>
            <a:spLocks noGrp="1"/>
          </p:cNvSpPr>
          <p:nvPr>
            <p:ph sz="quarter" idx="14"/>
          </p:nvPr>
        </p:nvSpPr>
        <p:spPr>
          <a:xfrm>
            <a:off x="251522" y="1431720"/>
            <a:ext cx="8406337" cy="3435886"/>
          </a:xfrm>
        </p:spPr>
        <p:txBody>
          <a:bodyPr/>
          <a:lstStyle/>
          <a:p>
            <a:pPr marL="0" lvl="1" indent="0" defTabSz="457200">
              <a:lnSpc>
                <a:spcPct val="110000"/>
              </a:lnSpc>
              <a:spcBef>
                <a:spcPct val="20000"/>
              </a:spcBef>
              <a:spcAft>
                <a:spcPts val="0"/>
              </a:spcAft>
              <a:buClr>
                <a:srgbClr val="FF0000"/>
              </a:buClr>
              <a:buNone/>
              <a:defRPr/>
            </a:pPr>
            <a:r>
              <a:rPr lang="fr-FR" sz="1800" b="1" dirty="0">
                <a:solidFill>
                  <a:srgbClr val="EC130E"/>
                </a:solidFill>
              </a:rPr>
              <a:t>&gt; </a:t>
            </a:r>
            <a:r>
              <a:rPr lang="fr-FR" sz="1600" b="1" dirty="0">
                <a:solidFill>
                  <a:srgbClr val="F28E65"/>
                </a:solidFill>
              </a:rPr>
              <a:t>Un vœu multiple est un regroupement de plusieurs formations similaires</a:t>
            </a:r>
            <a:r>
              <a:rPr lang="fr-FR" sz="1600" dirty="0">
                <a:ea typeface="Times New Roman" panose="02020603050405020304" pitchFamily="18" charset="0"/>
                <a:cs typeface="Times New Roman" panose="02020603050405020304" pitchFamily="18" charset="0"/>
              </a:rPr>
              <a:t> </a:t>
            </a:r>
            <a:r>
              <a:rPr lang="fr-FR" sz="1600" dirty="0">
                <a:solidFill>
                  <a:srgbClr val="3D566E"/>
                </a:solidFill>
              </a:rPr>
              <a:t>(</a:t>
            </a:r>
            <a:r>
              <a:rPr lang="fr-FR" sz="1600" i="1" dirty="0">
                <a:solidFill>
                  <a:srgbClr val="3D566E"/>
                </a:solidFill>
              </a:rPr>
              <a:t>exemple : le vœu multiple BTS « Management commercial opérationnel » qui regroupe toutes les formations de BTS « MCO » à l’échelle nationale).</a:t>
            </a:r>
          </a:p>
          <a:p>
            <a:pPr marL="0" lvl="1" indent="0" defTabSz="457200">
              <a:lnSpc>
                <a:spcPct val="110000"/>
              </a:lnSpc>
              <a:spcBef>
                <a:spcPct val="20000"/>
              </a:spcBef>
              <a:spcAft>
                <a:spcPts val="0"/>
              </a:spcAft>
              <a:buClr>
                <a:srgbClr val="FF0000"/>
              </a:buClr>
              <a:buNone/>
              <a:defRPr/>
            </a:pPr>
            <a:endParaRPr lang="fr-FR" sz="900" dirty="0">
              <a:solidFill>
                <a:srgbClr val="3D566E"/>
              </a:solidFill>
            </a:endParaRPr>
          </a:p>
          <a:p>
            <a:pPr marL="0" lvl="1" indent="0"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rgbClr val="F28E65"/>
                </a:solidFill>
              </a:rPr>
              <a:t>Un vœu multiple compte pour un vœu </a:t>
            </a:r>
            <a:r>
              <a:rPr lang="fr-FR" sz="1600" dirty="0">
                <a:solidFill>
                  <a:srgbClr val="3D566E"/>
                </a:solidFill>
              </a:rPr>
              <a:t>parmi les 10 vœux possibles.</a:t>
            </a:r>
          </a:p>
          <a:p>
            <a:pPr marL="0" lvl="1" indent="0" defTabSz="457200">
              <a:spcBef>
                <a:spcPts val="0"/>
              </a:spcBef>
              <a:spcAft>
                <a:spcPts val="0"/>
              </a:spcAft>
              <a:buClr>
                <a:srgbClr val="FF0000"/>
              </a:buClr>
              <a:buNone/>
              <a:defRPr/>
            </a:pPr>
            <a:endParaRPr lang="fr-FR" sz="800" dirty="0">
              <a:solidFill>
                <a:srgbClr val="3D566E"/>
              </a:solidFill>
            </a:endParaRPr>
          </a:p>
          <a:p>
            <a:pPr marL="0" lvl="1" indent="0"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rgbClr val="F28E65"/>
                </a:solidFill>
              </a:rPr>
              <a:t>Chaque vœu multiple est composé de sous-vœux qui correspondent chacun à un établissement différent.</a:t>
            </a:r>
            <a:r>
              <a:rPr lang="fr-FR" sz="1600" dirty="0">
                <a:solidFill>
                  <a:srgbClr val="3D566E"/>
                </a:solidFill>
              </a:rPr>
              <a:t> Vous pouvez choisir un ou plusieurs établissements, sans avoir besoin de les classer. </a:t>
            </a:r>
          </a:p>
          <a:p>
            <a:pPr marL="0" lvl="1" indent="0" defTabSz="457200">
              <a:lnSpc>
                <a:spcPct val="110000"/>
              </a:lnSpc>
              <a:spcBef>
                <a:spcPct val="20000"/>
              </a:spcBef>
              <a:spcAft>
                <a:spcPts val="0"/>
              </a:spcAft>
              <a:buClr>
                <a:srgbClr val="FF0000"/>
              </a:buClr>
              <a:buNone/>
              <a:defRPr/>
            </a:pPr>
            <a:endParaRPr lang="fr-FR" sz="1800" dirty="0">
              <a:solidFill>
                <a:srgbClr val="3D566E"/>
              </a:solidFill>
            </a:endParaRPr>
          </a:p>
        </p:txBody>
      </p:sp>
      <p:sp>
        <p:nvSpPr>
          <p:cNvPr id="5" name="Espace réservé de la date 4"/>
          <p:cNvSpPr>
            <a:spLocks noGrp="1"/>
          </p:cNvSpPr>
          <p:nvPr>
            <p:ph type="dt" sz="half" idx="10"/>
          </p:nvPr>
        </p:nvSpPr>
        <p:spPr/>
        <p:txBody>
          <a:bodyPr/>
          <a:lstStyle/>
          <a:p>
            <a:pPr algn="r"/>
            <a:fld id="{CFFED0CB-98EC-4692-ADB6-485D6133F328}" type="datetime1">
              <a:rPr lang="fr-FR" cap="all" smtClean="0"/>
              <a:t>02/04/2022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10</a:t>
            </a:fld>
            <a:endParaRPr lang="fr-FR"/>
          </a:p>
        </p:txBody>
      </p:sp>
      <p:sp>
        <p:nvSpPr>
          <p:cNvPr id="7" name="Rectangle 6"/>
          <p:cNvSpPr/>
          <p:nvPr/>
        </p:nvSpPr>
        <p:spPr>
          <a:xfrm>
            <a:off x="337419" y="3773959"/>
            <a:ext cx="8455898" cy="958031"/>
          </a:xfrm>
          <a:prstGeom prst="rect">
            <a:avLst/>
          </a:prstGeom>
          <a:solidFill>
            <a:srgbClr val="0C5076"/>
          </a:solidFill>
          <a:ln w="12700" cap="flat" cmpd="sng" algn="ctr">
            <a:solidFill>
              <a:srgbClr val="3D566E"/>
            </a:solidFill>
            <a:prstDash val="solid"/>
          </a:ln>
          <a:effectLst/>
        </p:spPr>
        <p:txBody>
          <a:bodyPr rtlCol="0" anchor="ctr"/>
          <a:lstStyle/>
          <a:p>
            <a:pPr marL="0" marR="0" lvl="1" indent="0" defTabSz="457200" eaLnBrk="1" fontAlgn="auto" latinLnBrk="0" hangingPunct="1">
              <a:lnSpc>
                <a:spcPct val="90000"/>
              </a:lnSpc>
              <a:spcBef>
                <a:spcPts val="0"/>
              </a:spcBef>
              <a:spcAft>
                <a:spcPts val="600"/>
              </a:spcAft>
              <a:buClrTx/>
              <a:buSzPct val="100000"/>
              <a:buFontTx/>
              <a:buNone/>
              <a:tabLst/>
              <a:defRPr/>
            </a:pPr>
            <a:r>
              <a:rPr lang="fr-FR" sz="1400" b="1" i="1" u="sng" dirty="0">
                <a:solidFill>
                  <a:srgbClr val="F28E65"/>
                </a:solidFill>
              </a:rPr>
              <a:t>A noter</a:t>
            </a:r>
            <a:r>
              <a:rPr lang="fr-FR" sz="1400" b="1" i="1" dirty="0">
                <a:solidFill>
                  <a:srgbClr val="F28E65"/>
                </a:solidFill>
              </a:rPr>
              <a:t> </a:t>
            </a:r>
            <a:r>
              <a:rPr kumimoji="0" lang="fr-FR" sz="1400" b="0" i="1" u="none" strike="noStrike" kern="0" cap="none" spc="0" normalizeH="0" baseline="0" noProof="0" dirty="0">
                <a:ln>
                  <a:noFill/>
                </a:ln>
                <a:solidFill>
                  <a:schemeClr val="bg1"/>
                </a:solidFill>
                <a:effectLst/>
                <a:uLnTx/>
                <a:uFillTx/>
              </a:rPr>
              <a:t>: </a:t>
            </a:r>
            <a:r>
              <a:rPr lang="fr-FR" sz="1400" i="1" kern="0" dirty="0">
                <a:solidFill>
                  <a:schemeClr val="bg1"/>
                </a:solidFill>
              </a:rPr>
              <a:t>Il n’est possible de sélectionner que </a:t>
            </a:r>
            <a:r>
              <a:rPr kumimoji="0" lang="fr-FR" sz="1400" b="0" i="1" u="none" strike="noStrike" kern="0" cap="none" spc="0" normalizeH="0" baseline="0" noProof="0" dirty="0">
                <a:ln>
                  <a:noFill/>
                </a:ln>
                <a:solidFill>
                  <a:schemeClr val="bg1"/>
                </a:solidFill>
                <a:effectLst/>
                <a:uLnTx/>
                <a:uFillTx/>
              </a:rPr>
              <a:t>5 </a:t>
            </a:r>
            <a:r>
              <a:rPr lang="fr-FR" sz="1400" i="1" kern="0" noProof="0" dirty="0">
                <a:solidFill>
                  <a:schemeClr val="bg1"/>
                </a:solidFill>
              </a:rPr>
              <a:t>vœux multiples maximum pour les filières IFSI, orthoptie, audioprothèse et orthophonie qui sont regroupées au niveau territorial.</a:t>
            </a:r>
          </a:p>
          <a:p>
            <a:pPr marL="0" lvl="1" defTabSz="457200">
              <a:lnSpc>
                <a:spcPct val="90000"/>
              </a:lnSpc>
              <a:buSzPct val="100000"/>
              <a:defRPr/>
            </a:pPr>
            <a:r>
              <a:rPr lang="fr-FR" sz="1400" i="1" kern="0" dirty="0">
                <a:solidFill>
                  <a:schemeClr val="bg1"/>
                </a:solidFill>
              </a:rPr>
              <a:t>La demande d’une CPGE d’un même établissement avec ET sans internat compte pour un seul sous-vœu.</a:t>
            </a:r>
          </a:p>
        </p:txBody>
      </p:sp>
      <p:sp>
        <p:nvSpPr>
          <p:cNvPr id="8" name="Rectangle à coins arrondis 7"/>
          <p:cNvSpPr/>
          <p:nvPr/>
        </p:nvSpPr>
        <p:spPr>
          <a:xfrm>
            <a:off x="4886325" y="86105"/>
            <a:ext cx="38787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Les vœux multiples, pour vous donner plus d’opportunités</a:t>
            </a:r>
          </a:p>
        </p:txBody>
      </p:sp>
    </p:spTree>
    <p:extLst>
      <p:ext uri="{BB962C8B-B14F-4D97-AF65-F5344CB8AC3E}">
        <p14:creationId xmlns:p14="http://schemas.microsoft.com/office/powerpoint/2010/main" val="2502129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a:solidFill>
                  <a:srgbClr val="ED7454"/>
                </a:solidFill>
              </a:rPr>
              <a:t>Focus</a:t>
            </a:r>
            <a:r>
              <a:rPr lang="fr-FR" sz="2200" dirty="0"/>
              <a:t> sur le secteur géographique (1/2) </a:t>
            </a:r>
          </a:p>
        </p:txBody>
      </p:sp>
      <p:sp>
        <p:nvSpPr>
          <p:cNvPr id="3" name="Espace réservé du contenu 2"/>
          <p:cNvSpPr>
            <a:spLocks noGrp="1"/>
          </p:cNvSpPr>
          <p:nvPr>
            <p:ph sz="quarter" idx="14"/>
          </p:nvPr>
        </p:nvSpPr>
        <p:spPr>
          <a:xfrm>
            <a:off x="359999" y="1419622"/>
            <a:ext cx="8523604" cy="3280966"/>
          </a:xfrm>
        </p:spPr>
        <p:txBody>
          <a:bodyPr/>
          <a:lstStyle/>
          <a:p>
            <a:pPr marL="0" lvl="1" indent="0">
              <a:buSzPct val="100000"/>
              <a:buNone/>
            </a:pPr>
            <a:r>
              <a:rPr lang="fr-FR" sz="1700" b="1" dirty="0">
                <a:solidFill>
                  <a:srgbClr val="F28E65"/>
                </a:solidFill>
              </a:rPr>
              <a:t>Pour les formations sélectives (BTS, BUT, IFSI, écoles…)  </a:t>
            </a:r>
            <a:r>
              <a:rPr lang="fr-FR" sz="1700" dirty="0"/>
              <a:t> </a:t>
            </a:r>
            <a:endParaRPr lang="fr-FR" dirty="0"/>
          </a:p>
          <a:p>
            <a:pPr marL="177800" lvl="1" indent="-177800">
              <a:lnSpc>
                <a:spcPct val="80000"/>
              </a:lnSpc>
              <a:buClr>
                <a:srgbClr val="EC130E"/>
              </a:buClr>
              <a:buSzPct val="100000"/>
              <a:buFont typeface="Lucida Grande"/>
              <a:buChar char="&gt;"/>
              <a:defRPr/>
            </a:pPr>
            <a:r>
              <a:rPr lang="fr-FR" sz="1600" b="1" u="sng" dirty="0">
                <a:solidFill>
                  <a:srgbClr val="0C5076"/>
                </a:solidFill>
              </a:rPr>
              <a:t>Il n’y a pas de secteur géographique.</a:t>
            </a:r>
            <a:r>
              <a:rPr lang="fr-FR" sz="1600" b="1" dirty="0">
                <a:solidFill>
                  <a:srgbClr val="0C5076"/>
                </a:solidFill>
              </a:rPr>
              <a:t>  </a:t>
            </a:r>
            <a:r>
              <a:rPr lang="fr-FR" sz="1600" dirty="0">
                <a:solidFill>
                  <a:srgbClr val="0C5076"/>
                </a:solidFill>
              </a:rPr>
              <a:t>Les lycéens peuvent faire des vœux pour les formations qui les intéressent où qu’elles soient, dans leur académie ou en dehors.</a:t>
            </a:r>
            <a:r>
              <a:rPr lang="fr-FR" sz="1600" b="1" u="sng" dirty="0">
                <a:solidFill>
                  <a:srgbClr val="0C5076"/>
                </a:solidFill>
              </a:rPr>
              <a:t> </a:t>
            </a:r>
            <a:endParaRPr lang="fr-FR" sz="1700" dirty="0">
              <a:solidFill>
                <a:srgbClr val="F28E65"/>
              </a:solidFill>
            </a:endParaRPr>
          </a:p>
          <a:p>
            <a:pPr marL="177800" lvl="1" indent="-177800">
              <a:lnSpc>
                <a:spcPct val="80000"/>
              </a:lnSpc>
              <a:buClr>
                <a:srgbClr val="EC130E"/>
              </a:buClr>
              <a:buSzPct val="100000"/>
              <a:buFont typeface="Lucida Grande"/>
              <a:buChar char="&gt;"/>
              <a:defRPr/>
            </a:pPr>
            <a:endParaRPr lang="fr-FR" sz="1700" b="1" dirty="0">
              <a:solidFill>
                <a:srgbClr val="F28E65"/>
              </a:solidFill>
            </a:endParaRPr>
          </a:p>
          <a:p>
            <a:pPr marL="0" lvl="1" indent="0">
              <a:lnSpc>
                <a:spcPct val="80000"/>
              </a:lnSpc>
              <a:buClr>
                <a:srgbClr val="EC130E"/>
              </a:buClr>
              <a:buSzPct val="100000"/>
              <a:buNone/>
              <a:defRPr/>
            </a:pPr>
            <a:r>
              <a:rPr lang="fr-FR" sz="1700" b="1" dirty="0">
                <a:solidFill>
                  <a:srgbClr val="F28E65"/>
                </a:solidFill>
              </a:rPr>
              <a:t>Pour les formations non-sélectives (licences, PPPE, PASS)</a:t>
            </a:r>
            <a:r>
              <a:rPr lang="fr-FR" sz="1700" dirty="0">
                <a:solidFill>
                  <a:srgbClr val="F28E65"/>
                </a:solidFill>
              </a:rPr>
              <a:t> </a:t>
            </a:r>
            <a:endParaRPr lang="fr-FR" sz="1700" dirty="0">
              <a:solidFill>
                <a:srgbClr val="F28E65"/>
              </a:solidFill>
              <a:cs typeface="Arial"/>
            </a:endParaRPr>
          </a:p>
          <a:p>
            <a:pPr marL="177800" lvl="1" indent="-177800">
              <a:lnSpc>
                <a:spcPct val="90000"/>
              </a:lnSpc>
              <a:buClr>
                <a:srgbClr val="EC130E"/>
              </a:buClr>
              <a:buSzPct val="100000"/>
              <a:buFont typeface="Lucida Grande"/>
              <a:buChar char="&gt;"/>
              <a:defRPr/>
            </a:pPr>
            <a:r>
              <a:rPr lang="fr-FR" sz="1600" dirty="0">
                <a:solidFill>
                  <a:srgbClr val="0C5076"/>
                </a:solidFill>
              </a:rPr>
              <a:t>Les lycéens peuvent faire des vœux pour les formations qui les intéressent dans leur académie ou en dehors. Lorsque la licence, le PPPE ou le PASS est très demandé, </a:t>
            </a:r>
            <a:r>
              <a:rPr lang="fr-FR" sz="1600" b="1" dirty="0">
                <a:solidFill>
                  <a:srgbClr val="0C5076"/>
                </a:solidFill>
              </a:rPr>
              <a:t>une priorité au secteur géographique (généralement l’académie) s’applique : </a:t>
            </a:r>
            <a:r>
              <a:rPr lang="fr-FR" sz="1500" dirty="0">
                <a:solidFill>
                  <a:srgbClr val="0C5076"/>
                </a:solidFill>
              </a:rPr>
              <a:t>un pourcentage maximum de candidats résidant en dehors du secteur géographique est alors fixé par le recteur. </a:t>
            </a:r>
          </a:p>
          <a:p>
            <a:pPr marL="177800" lvl="1" indent="-177800">
              <a:lnSpc>
                <a:spcPct val="90000"/>
              </a:lnSpc>
              <a:buClr>
                <a:srgbClr val="EC130E"/>
              </a:buClr>
              <a:buSzPct val="100000"/>
              <a:buFont typeface="Lucida Grande"/>
              <a:buChar char="&gt;"/>
              <a:defRPr/>
            </a:pPr>
            <a:r>
              <a:rPr lang="fr-FR" sz="1500" dirty="0">
                <a:solidFill>
                  <a:srgbClr val="0C5076"/>
                </a:solidFill>
              </a:rPr>
              <a:t>L’appartenance ou non au secteur est affichée aux candidats.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02/04/2022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11</a:t>
            </a:fld>
            <a:endParaRPr lang="fr-FR"/>
          </a:p>
        </p:txBody>
      </p:sp>
      <p:sp>
        <p:nvSpPr>
          <p:cNvPr id="7" name="Rectangle à coins arrondis 6"/>
          <p:cNvSpPr/>
          <p:nvPr/>
        </p:nvSpPr>
        <p:spPr>
          <a:xfrm>
            <a:off x="4886325" y="86105"/>
            <a:ext cx="38787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Des formations sur l’ensemble du territoire</a:t>
            </a:r>
          </a:p>
        </p:txBody>
      </p:sp>
    </p:spTree>
    <p:extLst>
      <p:ext uri="{BB962C8B-B14F-4D97-AF65-F5344CB8AC3E}">
        <p14:creationId xmlns:p14="http://schemas.microsoft.com/office/powerpoint/2010/main" val="2195898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200" dirty="0">
                <a:solidFill>
                  <a:srgbClr val="ED7454"/>
                </a:solidFill>
              </a:rPr>
              <a:t>Focus</a:t>
            </a:r>
            <a:r>
              <a:rPr lang="fr-FR" sz="2200" dirty="0"/>
              <a:t> sur le secteur géographique (2/2) </a:t>
            </a:r>
          </a:p>
        </p:txBody>
      </p:sp>
      <p:sp>
        <p:nvSpPr>
          <p:cNvPr id="3" name="Espace réservé du contenu 2"/>
          <p:cNvSpPr>
            <a:spLocks noGrp="1"/>
          </p:cNvSpPr>
          <p:nvPr>
            <p:ph sz="quarter" idx="14"/>
          </p:nvPr>
        </p:nvSpPr>
        <p:spPr>
          <a:xfrm>
            <a:off x="360001" y="1512128"/>
            <a:ext cx="8392391" cy="3075846"/>
          </a:xfrm>
        </p:spPr>
        <p:txBody>
          <a:bodyPr/>
          <a:lstStyle/>
          <a:p>
            <a:r>
              <a:rPr lang="fr-FR" sz="1800" b="1" dirty="0">
                <a:solidFill>
                  <a:srgbClr val="F28E65"/>
                </a:solidFill>
              </a:rPr>
              <a:t>Secteur géographique Ile-de-France </a:t>
            </a:r>
            <a:r>
              <a:rPr lang="fr-FR" sz="1400" dirty="0">
                <a:solidFill>
                  <a:srgbClr val="3D566E"/>
                </a:solidFill>
              </a:rPr>
              <a:t>: </a:t>
            </a:r>
            <a:r>
              <a:rPr lang="fr-FR" sz="1800" dirty="0"/>
              <a:t>il n’est fait </a:t>
            </a:r>
            <a:r>
              <a:rPr lang="fr-FR" sz="1800" b="1" dirty="0">
                <a:solidFill>
                  <a:srgbClr val="F28E65"/>
                </a:solidFill>
              </a:rPr>
              <a:t>aucune distinction </a:t>
            </a:r>
            <a:r>
              <a:rPr lang="fr-FR" sz="1800" dirty="0"/>
              <a:t>entre les 3 académies de Créteil, Paris et Versailles. </a:t>
            </a:r>
            <a:endParaRPr lang="fr-FR" sz="1400" dirty="0"/>
          </a:p>
          <a:p>
            <a:endParaRPr lang="fr-FR" sz="1800" b="1" dirty="0">
              <a:solidFill>
                <a:srgbClr val="F28E65"/>
              </a:solidFill>
            </a:endParaRPr>
          </a:p>
          <a:p>
            <a:r>
              <a:rPr lang="fr-FR" sz="1800" b="1" dirty="0">
                <a:solidFill>
                  <a:srgbClr val="F28E65"/>
                </a:solidFill>
              </a:rPr>
              <a:t>Par exception, sont considérés comme « résidant dans l’académie » où se situe la licence demandée </a:t>
            </a:r>
            <a:r>
              <a:rPr lang="fr-FR" sz="1100" b="1" dirty="0">
                <a:solidFill>
                  <a:srgbClr val="3D566E"/>
                </a:solidFill>
              </a:rPr>
              <a:t>:</a:t>
            </a:r>
          </a:p>
          <a:p>
            <a:r>
              <a:rPr lang="fr-FR" sz="1400" dirty="0">
                <a:solidFill>
                  <a:srgbClr val="EC130E"/>
                </a:solidFill>
              </a:rPr>
              <a:t>&gt;</a:t>
            </a:r>
            <a:r>
              <a:rPr lang="fr-FR" sz="1400" dirty="0"/>
              <a:t> Les candidats qui souhaitent accéder à une mention de licence qui n’est pas dispensée dans leur académie de résidence </a:t>
            </a:r>
          </a:p>
          <a:p>
            <a:r>
              <a:rPr lang="fr-FR" sz="1400" dirty="0">
                <a:solidFill>
                  <a:srgbClr val="EC130E"/>
                </a:solidFill>
              </a:rPr>
              <a:t>&gt;</a:t>
            </a:r>
            <a:r>
              <a:rPr lang="fr-FR" sz="1400" dirty="0"/>
              <a:t> Les candidats ressortissants français ou ressortissants d’un État membre de l’Union européenne qui sont établis hors de France </a:t>
            </a:r>
          </a:p>
          <a:p>
            <a:r>
              <a:rPr lang="fr-FR" sz="1400" dirty="0">
                <a:solidFill>
                  <a:srgbClr val="EC130E"/>
                </a:solidFill>
              </a:rPr>
              <a:t>&gt;</a:t>
            </a:r>
            <a:r>
              <a:rPr lang="fr-FR" sz="1400" dirty="0"/>
              <a:t> Les candidats préparant ou ayant obtenu le baccalauréat français au cours de l’année scolaire dans un centre d’examen habilité à l’étranger</a:t>
            </a:r>
          </a:p>
          <a:p>
            <a:endParaRPr lang="fr-FR" sz="1400" b="1" dirty="0">
              <a:solidFill>
                <a:srgbClr val="3D566E"/>
              </a:solidFill>
            </a:endParaRPr>
          </a:p>
          <a:p>
            <a:endParaRPr lang="fr-FR" sz="1400" b="1" dirty="0">
              <a:solidFill>
                <a:srgbClr val="3D566E"/>
              </a:solidFil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02/04/2022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Tree>
    <p:extLst>
      <p:ext uri="{BB962C8B-B14F-4D97-AF65-F5344CB8AC3E}">
        <p14:creationId xmlns:p14="http://schemas.microsoft.com/office/powerpoint/2010/main" val="544785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02/04/2022</a:t>
            </a:fld>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02/04/2022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3</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3080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200" dirty="0"/>
              <a:t>S’inscrire sur Parcoursup </a:t>
            </a:r>
          </a:p>
        </p:txBody>
      </p:sp>
      <p:sp>
        <p:nvSpPr>
          <p:cNvPr id="3" name="Espace réservé du contenu 2"/>
          <p:cNvSpPr>
            <a:spLocks noGrp="1"/>
          </p:cNvSpPr>
          <p:nvPr>
            <p:ph sz="quarter" idx="14"/>
          </p:nvPr>
        </p:nvSpPr>
        <p:spPr>
          <a:xfrm>
            <a:off x="325033" y="1419622"/>
            <a:ext cx="8424000" cy="3327300"/>
          </a:xfrm>
        </p:spPr>
        <p:txBody>
          <a:bodyPr/>
          <a:lstStyle/>
          <a:p>
            <a:pPr marL="177800" lvl="0" indent="-177800" defTabSz="457200">
              <a:spcBef>
                <a:spcPts val="600"/>
              </a:spcBef>
              <a:spcAft>
                <a:spcPts val="600"/>
              </a:spcAft>
              <a:buClr>
                <a:srgbClr val="FF0000"/>
              </a:buClr>
              <a:buSzPct val="100000"/>
              <a:buFont typeface="Lucida Grande"/>
              <a:buChar char="&gt;"/>
            </a:pPr>
            <a:r>
              <a:rPr lang="fr-FR" sz="1600" b="1" dirty="0">
                <a:solidFill>
                  <a:srgbClr val="F28E65"/>
                </a:solidFill>
              </a:rPr>
              <a:t>Une adresse mail valide et consultée régulièrement </a:t>
            </a:r>
            <a:r>
              <a:rPr lang="fr-FR" sz="1600" dirty="0"/>
              <a:t>: pour échanger et recevoir les informations sur votre dossier</a:t>
            </a:r>
          </a:p>
          <a:p>
            <a:pPr lvl="0" defTabSz="457200">
              <a:spcBef>
                <a:spcPts val="600"/>
              </a:spcBef>
              <a:spcAft>
                <a:spcPts val="600"/>
              </a:spcAft>
              <a:buClr>
                <a:srgbClr val="FF0000"/>
              </a:buClr>
              <a:buSzPct val="100000"/>
            </a:pPr>
            <a:endParaRPr lang="fr-FR" sz="1600" dirty="0">
              <a:solidFill>
                <a:srgbClr val="3D566E"/>
              </a:solidFill>
            </a:endParaRPr>
          </a:p>
          <a:p>
            <a:pPr marL="177800" lvl="0" indent="-177800" defTabSz="457200">
              <a:spcBef>
                <a:spcPts val="600"/>
              </a:spcBef>
              <a:spcAft>
                <a:spcPts val="600"/>
              </a:spcAft>
              <a:buClr>
                <a:srgbClr val="FF0000"/>
              </a:buClr>
              <a:buSzPct val="100000"/>
              <a:buFont typeface="Lucida Grande"/>
              <a:buChar char="&gt;"/>
            </a:pPr>
            <a:r>
              <a:rPr lang="fr-FR" sz="1600" b="1" dirty="0">
                <a:solidFill>
                  <a:srgbClr val="F28E65"/>
                </a:solidFill>
              </a:rPr>
              <a:t>L’INE</a:t>
            </a:r>
            <a:r>
              <a:rPr lang="fr-FR" sz="1600" b="1" dirty="0">
                <a:solidFill>
                  <a:srgbClr val="3D566E"/>
                </a:solidFill>
              </a:rPr>
              <a:t> </a:t>
            </a:r>
            <a:r>
              <a:rPr lang="fr-FR" sz="1600" dirty="0"/>
              <a:t>(identifiant national élève en lycée général, technologique ou professionnel) ou </a:t>
            </a:r>
            <a:r>
              <a:rPr lang="fr-FR" sz="1600" b="1" dirty="0">
                <a:solidFill>
                  <a:srgbClr val="F28E65"/>
                </a:solidFill>
              </a:rPr>
              <a:t>INAA</a:t>
            </a:r>
            <a:r>
              <a:rPr lang="fr-FR" sz="1600" dirty="0">
                <a:solidFill>
                  <a:srgbClr val="3D566E"/>
                </a:solidFill>
              </a:rPr>
              <a:t> </a:t>
            </a:r>
            <a:r>
              <a:rPr lang="fr-FR" sz="1600" dirty="0"/>
              <a:t>(en lycée agricole)  : sur les bulletins scolaires ou le relevé de notes des épreuves anticipées du baccalauréat </a:t>
            </a:r>
          </a:p>
          <a:p>
            <a:pPr marL="177800" lvl="0" indent="-177800" defTabSz="457200">
              <a:spcBef>
                <a:spcPts val="600"/>
              </a:spcBef>
              <a:spcAft>
                <a:spcPts val="600"/>
              </a:spcAft>
              <a:buClr>
                <a:srgbClr val="FF0000"/>
              </a:buClr>
              <a:buSzPct val="100000"/>
              <a:buFont typeface="Lucida Grande"/>
              <a:buChar char="&gt;"/>
            </a:pPr>
            <a:r>
              <a:rPr lang="fr-FR" sz="1200" b="1" dirty="0"/>
              <a:t>A noter pour les lycées français à l’étranger </a:t>
            </a:r>
            <a:r>
              <a:rPr lang="fr-FR" sz="1200" dirty="0"/>
              <a:t>: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a:t>
            </a:fld>
            <a:endParaRPr lang="fr-FR"/>
          </a:p>
        </p:txBody>
      </p:sp>
      <p:sp>
        <p:nvSpPr>
          <p:cNvPr id="7" name="Rectangle 6"/>
          <p:cNvSpPr/>
          <p:nvPr/>
        </p:nvSpPr>
        <p:spPr>
          <a:xfrm>
            <a:off x="325033" y="3797760"/>
            <a:ext cx="8514998" cy="774240"/>
          </a:xfrm>
          <a:prstGeom prst="rect">
            <a:avLst/>
          </a:prstGeom>
          <a:solidFill>
            <a:srgbClr val="0C5076"/>
          </a:solid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b="1" i="1" dirty="0">
                <a:solidFill>
                  <a:srgbClr val="F28E65"/>
                </a:solidFill>
              </a:rPr>
              <a:t>Conseil aux parents ou tuteurs légaux </a:t>
            </a:r>
            <a:r>
              <a:rPr lang="fr-FR" sz="1400" b="1" dirty="0">
                <a:solidFill>
                  <a:srgbClr val="F28E65"/>
                </a:solidFill>
              </a:rPr>
              <a:t>: </a:t>
            </a:r>
            <a:r>
              <a:rPr lang="fr-FR" sz="1400" dirty="0">
                <a:solidFill>
                  <a:schemeClr val="bg1"/>
                </a:solidFill>
              </a:rPr>
              <a:t>vous pouvez également renseigner votre </a:t>
            </a:r>
            <a:r>
              <a:rPr lang="fr-FR" sz="1400" dirty="0" err="1">
                <a:solidFill>
                  <a:schemeClr val="bg1"/>
                </a:solidFill>
              </a:rPr>
              <a:t>mel</a:t>
            </a:r>
            <a:r>
              <a:rPr lang="fr-FR" sz="1400" dirty="0">
                <a:solidFill>
                  <a:schemeClr val="bg1"/>
                </a:solidFill>
              </a:rPr>
              <a:t> et numéro de portable dans le dossier de votre enfant pour recevoir messages et alertes Parcoursup. Vous pourrez également recevoir des formations qui organisent des épreuves écrites/orales le rappel des échéances. </a:t>
            </a:r>
          </a:p>
        </p:txBody>
      </p:sp>
      <p:sp>
        <p:nvSpPr>
          <p:cNvPr id="8" name="Rectangle 7"/>
          <p:cNvSpPr/>
          <p:nvPr/>
        </p:nvSpPr>
        <p:spPr>
          <a:xfrm>
            <a:off x="325034" y="1982122"/>
            <a:ext cx="8514998" cy="341670"/>
          </a:xfrm>
          <a:prstGeom prst="rect">
            <a:avLst/>
          </a:prstGeom>
          <a:solidFill>
            <a:srgbClr val="0C5076"/>
          </a:solid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b="1" i="1" dirty="0">
                <a:solidFill>
                  <a:schemeClr val="bg1"/>
                </a:solidFill>
              </a:rPr>
              <a:t>Important : renseignez un numéro de portable </a:t>
            </a:r>
            <a:r>
              <a:rPr lang="fr-FR" sz="1400" i="1" dirty="0">
                <a:solidFill>
                  <a:schemeClr val="bg1"/>
                </a:solidFill>
              </a:rPr>
              <a:t>pour recevoir les alertes envoyées par la plateforme. </a:t>
            </a:r>
          </a:p>
        </p:txBody>
      </p:sp>
      <p:sp>
        <p:nvSpPr>
          <p:cNvPr id="9" name="Rectangle à coins arrondis 8"/>
          <p:cNvSpPr/>
          <p:nvPr/>
        </p:nvSpPr>
        <p:spPr>
          <a:xfrm>
            <a:off x="6250781" y="76969"/>
            <a:ext cx="2460488"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Depuis le 20 janvier 2022 </a:t>
            </a:r>
          </a:p>
        </p:txBody>
      </p:sp>
    </p:spTree>
    <p:extLst>
      <p:ext uri="{BB962C8B-B14F-4D97-AF65-F5344CB8AC3E}">
        <p14:creationId xmlns:p14="http://schemas.microsoft.com/office/powerpoint/2010/main" val="1580115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Rechercher des formations sur Parcoursup.fr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02/04/2022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a:t>
            </a:fld>
            <a:endParaRPr lang="fr-FR"/>
          </a:p>
        </p:txBody>
      </p:sp>
      <p:sp>
        <p:nvSpPr>
          <p:cNvPr id="10" name="ZoneTexte 9"/>
          <p:cNvSpPr txBox="1"/>
          <p:nvPr/>
        </p:nvSpPr>
        <p:spPr>
          <a:xfrm>
            <a:off x="6007152" y="1321729"/>
            <a:ext cx="2952328" cy="3360920"/>
          </a:xfrm>
          <a:prstGeom prst="rect">
            <a:avLst/>
          </a:prstGeom>
          <a:noFill/>
        </p:spPr>
        <p:txBody>
          <a:bodyPr wrap="square" rtlCol="0">
            <a:spAutoFit/>
          </a:bodyPr>
          <a:lstStyle/>
          <a:p>
            <a:pPr lvl="0" defTabSz="457200">
              <a:spcBef>
                <a:spcPct val="20000"/>
              </a:spcBef>
              <a:buClr>
                <a:srgbClr val="FF0000"/>
              </a:buClr>
              <a:buSzPct val="100000"/>
              <a:defRPr/>
            </a:pPr>
            <a:r>
              <a:rPr lang="fr-FR" sz="1500" b="1" dirty="0">
                <a:solidFill>
                  <a:srgbClr val="0C5076"/>
                </a:solidFill>
                <a:latin typeface="Calibri"/>
              </a:rPr>
              <a:t>Rechercher par mots clés ou critères de recherche </a:t>
            </a:r>
            <a:r>
              <a:rPr lang="fr-FR" sz="1500" dirty="0">
                <a:solidFill>
                  <a:srgbClr val="0C5076"/>
                </a:solidFill>
                <a:latin typeface="Calibri"/>
              </a:rPr>
              <a:t>(type de formation, spécialité/mention des formations …)</a:t>
            </a:r>
          </a:p>
          <a:p>
            <a:pPr lvl="0" defTabSz="457200">
              <a:spcBef>
                <a:spcPct val="20000"/>
              </a:spcBef>
              <a:buClr>
                <a:srgbClr val="FF0000"/>
              </a:buClr>
              <a:buSzPct val="100000"/>
              <a:defRPr/>
            </a:pPr>
            <a:endParaRPr lang="fr-FR" sz="1100" b="1" dirty="0">
              <a:solidFill>
                <a:srgbClr val="0C5076"/>
              </a:solidFill>
              <a:latin typeface="Calibri"/>
            </a:endParaRPr>
          </a:p>
          <a:p>
            <a:pPr lvl="0" defTabSz="457200">
              <a:spcBef>
                <a:spcPct val="20000"/>
              </a:spcBef>
              <a:buClr>
                <a:srgbClr val="FF0000"/>
              </a:buClr>
              <a:buSzPct val="100000"/>
              <a:defRPr/>
            </a:pPr>
            <a:r>
              <a:rPr lang="fr-FR" sz="1500" b="1" dirty="0">
                <a:solidFill>
                  <a:srgbClr val="0C5076"/>
                </a:solidFill>
                <a:latin typeface="Calibri"/>
              </a:rPr>
              <a:t>Affiner les résultats de recherche </a:t>
            </a:r>
            <a:r>
              <a:rPr lang="fr-FR" sz="1500" dirty="0">
                <a:solidFill>
                  <a:srgbClr val="0C5076"/>
                </a:solidFill>
                <a:latin typeface="Calibri"/>
              </a:rPr>
              <a:t>en zoomant sur la carte pour afficher les formations dans une zone précise</a:t>
            </a:r>
          </a:p>
          <a:p>
            <a:pPr lvl="0" defTabSz="457200">
              <a:spcBef>
                <a:spcPct val="20000"/>
              </a:spcBef>
              <a:buClr>
                <a:srgbClr val="FF0000"/>
              </a:buClr>
              <a:buSzPct val="100000"/>
              <a:defRPr/>
            </a:pPr>
            <a:endParaRPr lang="fr-FR" sz="1100" b="1" dirty="0">
              <a:solidFill>
                <a:srgbClr val="0C5076"/>
              </a:solidFill>
              <a:latin typeface="Calibri"/>
            </a:endParaRPr>
          </a:p>
          <a:p>
            <a:pPr lvl="0" defTabSz="457200">
              <a:spcBef>
                <a:spcPct val="20000"/>
              </a:spcBef>
              <a:buClr>
                <a:srgbClr val="FF0000"/>
              </a:buClr>
              <a:buSzPct val="100000"/>
              <a:defRPr/>
            </a:pPr>
            <a:r>
              <a:rPr lang="fr-FR" sz="1500" b="1" dirty="0">
                <a:solidFill>
                  <a:srgbClr val="0C5076"/>
                </a:solidFill>
                <a:latin typeface="Calibri"/>
              </a:rPr>
              <a:t>Une vidéo pratique visible sur Parcoursup.fr </a:t>
            </a:r>
            <a:r>
              <a:rPr lang="fr-FR" sz="1500" dirty="0">
                <a:solidFill>
                  <a:srgbClr val="0C5076"/>
                </a:solidFill>
                <a:latin typeface="Calibri"/>
              </a:rPr>
              <a:t>pour vous aider </a:t>
            </a:r>
            <a:r>
              <a:rPr lang="fr-FR" sz="1500" b="1" dirty="0">
                <a:solidFill>
                  <a:srgbClr val="0C5076"/>
                </a:solidFill>
                <a:latin typeface="Calibri"/>
              </a:rPr>
              <a:t>: </a:t>
            </a:r>
            <a:r>
              <a:rPr lang="fr-FR" sz="1500" dirty="0">
                <a:solidFill>
                  <a:srgbClr val="0C5076"/>
                </a:solidFill>
                <a:latin typeface="Calibri" panose="020F0502020204030204" pitchFamily="34" charset="0"/>
                <a:cs typeface="Calibri" panose="020F0502020204030204" pitchFamily="34" charset="0"/>
                <a:hlinkClick r:id="rId2"/>
              </a:rPr>
              <a:t>Comment rechercher une formation sur Parcoursup ?</a:t>
            </a:r>
            <a:endParaRPr lang="fr-FR" sz="1500" b="1" dirty="0">
              <a:solidFill>
                <a:srgbClr val="0C5076"/>
              </a:solidFill>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19622"/>
            <a:ext cx="5647153" cy="2964756"/>
          </a:xfrm>
          <a:prstGeom prst="rect">
            <a:avLst/>
          </a:prstGeom>
        </p:spPr>
      </p:pic>
      <p:sp>
        <p:nvSpPr>
          <p:cNvPr id="7" name="Rectangle à coins arrondis 6"/>
          <p:cNvSpPr/>
          <p:nvPr/>
        </p:nvSpPr>
        <p:spPr>
          <a:xfrm>
            <a:off x="5507831" y="76969"/>
            <a:ext cx="3203437"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Je recherche des formations</a:t>
            </a:r>
          </a:p>
        </p:txBody>
      </p:sp>
    </p:spTree>
    <p:extLst>
      <p:ext uri="{BB962C8B-B14F-4D97-AF65-F5344CB8AC3E}">
        <p14:creationId xmlns:p14="http://schemas.microsoft.com/office/powerpoint/2010/main" val="2289022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02/04/2022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sp>
        <p:nvSpPr>
          <p:cNvPr id="9" name="Espace réservé du contenu 2"/>
          <p:cNvSpPr txBox="1">
            <a:spLocks/>
          </p:cNvSpPr>
          <p:nvPr/>
        </p:nvSpPr>
        <p:spPr bwMode="gray">
          <a:xfrm>
            <a:off x="251520" y="839513"/>
            <a:ext cx="8770570" cy="393213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rgbClr val="F28E65"/>
                </a:solidFill>
              </a:rPr>
              <a:t>Parmi les 19 500 formations dispensant de diplômes reconnus par l’Etat, y compris des formations en apprentissage, disponibles via le moteur de recherche de formation : </a:t>
            </a:r>
          </a:p>
          <a:p>
            <a:endParaRPr lang="fr-FR" sz="1400" b="1" dirty="0">
              <a:solidFill>
                <a:srgbClr val="F28E65"/>
              </a:solidFill>
            </a:endParaRPr>
          </a:p>
          <a:p>
            <a:pPr marL="171450" indent="-171450">
              <a:buFont typeface="Arial" pitchFamily="34" charset="0"/>
              <a:buChar char="•"/>
            </a:pPr>
            <a:r>
              <a:rPr lang="fr-FR" sz="1400" b="1" dirty="0">
                <a:solidFill>
                  <a:srgbClr val="F28E65"/>
                </a:solidFill>
              </a:rPr>
              <a:t>Des formations non sélectives </a:t>
            </a:r>
            <a:r>
              <a:rPr lang="fr-FR" sz="1400" dirty="0"/>
              <a:t>: les différentes licences (dont les licences « accès santé »), les Parcours préparatoires au professorat des écoles (PPPE) et les parcours d’accès aux études de santé (PASS)</a:t>
            </a:r>
          </a:p>
          <a:p>
            <a:pPr marL="171450" indent="-171450">
              <a:spcAft>
                <a:spcPts val="0"/>
              </a:spcAft>
              <a:buFont typeface="Arial" pitchFamily="34" charset="0"/>
              <a:buChar char="•"/>
            </a:pPr>
            <a:r>
              <a:rPr lang="fr-FR" sz="1400" b="1" dirty="0">
                <a:solidFill>
                  <a:srgbClr val="F28E65"/>
                </a:solidFill>
              </a:rPr>
              <a:t>Des formations sélectives </a:t>
            </a:r>
            <a:r>
              <a:rPr lang="fr-FR" sz="1400" b="1" dirty="0"/>
              <a:t>: </a:t>
            </a:r>
            <a:r>
              <a:rPr lang="fr-FR" sz="1400" dirty="0"/>
              <a:t>classes prépa, BTS, BUT (Bachelor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a:spcAft>
                <a:spcPts val="0"/>
              </a:spcAft>
            </a:pPr>
            <a:endParaRPr lang="fr-FR" sz="1400" dirty="0"/>
          </a:p>
          <a:p>
            <a:pPr marL="171450" indent="-171450">
              <a:buFont typeface="Arial" pitchFamily="34" charset="0"/>
              <a:buChar char="•"/>
            </a:pPr>
            <a:r>
              <a:rPr lang="fr-FR" sz="1400" b="1" dirty="0">
                <a:solidFill>
                  <a:srgbClr val="F28E65"/>
                </a:solidFill>
              </a:rPr>
              <a:t>Des informations  utiles à consulter sur la fiche formation </a:t>
            </a:r>
            <a:r>
              <a:rPr lang="fr-FR" sz="1400" dirty="0"/>
              <a:t>:  le statut de l’établissement (public/privé ) ; la nature de la formation (sélective /non sélective) ; les frais de scolarité ; les débouchés professionnels et possibilités de poursuite d’études    </a:t>
            </a:r>
          </a:p>
          <a:p>
            <a:endParaRPr lang="fr-FR" sz="1400" dirty="0"/>
          </a:p>
          <a:p>
            <a:r>
              <a:rPr lang="fr-FR" sz="1400" dirty="0"/>
              <a:t>Quelques rares formations privées ne sont pas présentes sur Parcoursup &gt; prendre contact avec les établissements </a:t>
            </a:r>
          </a:p>
          <a:p>
            <a:endParaRPr lang="fr-FR" sz="1400" dirty="0"/>
          </a:p>
          <a:p>
            <a:endParaRPr lang="fr-FR" sz="1200" dirty="0"/>
          </a:p>
          <a:p>
            <a:endParaRPr lang="fr-FR" sz="1100" dirty="0"/>
          </a:p>
        </p:txBody>
      </p:sp>
      <p:sp>
        <p:nvSpPr>
          <p:cNvPr id="6" name="Rectangle à coins arrondis 5"/>
          <p:cNvSpPr/>
          <p:nvPr/>
        </p:nvSpPr>
        <p:spPr>
          <a:xfrm>
            <a:off x="5652120" y="176981"/>
            <a:ext cx="3114216" cy="41595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19 500 formations reconnues par l’Etat disponibles sur Parcoursup</a:t>
            </a:r>
          </a:p>
        </p:txBody>
      </p:sp>
    </p:spTree>
    <p:extLst>
      <p:ext uri="{BB962C8B-B14F-4D97-AF65-F5344CB8AC3E}">
        <p14:creationId xmlns:p14="http://schemas.microsoft.com/office/powerpoint/2010/main" val="1945699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95536" y="802205"/>
            <a:ext cx="8532808" cy="432048"/>
          </a:xfrm>
        </p:spPr>
        <p:txBody>
          <a:bodyPr/>
          <a:lstStyle/>
          <a:p>
            <a:pPr marL="0" indent="0" algn="l">
              <a:buNone/>
            </a:pPr>
            <a:r>
              <a:rPr lang="fr-FR" sz="2550" dirty="0">
                <a:latin typeface="+mj-lt"/>
                <a:ea typeface="+mj-ea"/>
                <a:cs typeface="+mj-cs"/>
              </a:rPr>
              <a:t>Pour chaque formation proposée : </a:t>
            </a:r>
          </a:p>
        </p:txBody>
      </p:sp>
      <p:sp>
        <p:nvSpPr>
          <p:cNvPr id="5" name="Espace réservé du texte 4"/>
          <p:cNvSpPr>
            <a:spLocks noGrp="1"/>
          </p:cNvSpPr>
          <p:nvPr>
            <p:ph type="body" sz="quarter" idx="15"/>
          </p:nvPr>
        </p:nvSpPr>
        <p:spPr>
          <a:xfrm>
            <a:off x="179511" y="1242162"/>
            <a:ext cx="3772379" cy="3541338"/>
          </a:xfrm>
        </p:spPr>
        <p:txBody>
          <a:bodyPr/>
          <a:lstStyle/>
          <a:p>
            <a:pPr marL="169863" lvl="1" indent="-169863" defTabSz="457200">
              <a:spcBef>
                <a:spcPct val="20000"/>
              </a:spcBef>
              <a:spcAft>
                <a:spcPts val="0"/>
              </a:spcAft>
              <a:buClr>
                <a:srgbClr val="FF0000"/>
              </a:buClr>
              <a:buFont typeface="Arial-ItalicMT" charset="0"/>
              <a:buChar char="&gt;"/>
              <a:defRPr/>
            </a:pPr>
            <a:r>
              <a:rPr lang="fr-FR" sz="1400" b="1" dirty="0">
                <a:solidFill>
                  <a:srgbClr val="ED7454"/>
                </a:solidFill>
              </a:rPr>
              <a:t>Le nombre de places </a:t>
            </a:r>
            <a:r>
              <a:rPr lang="fr-FR" sz="1600" dirty="0">
                <a:solidFill>
                  <a:srgbClr val="0C5076"/>
                </a:solidFill>
                <a:latin typeface="Calibri"/>
              </a:rPr>
              <a:t>disponibles en 2022</a:t>
            </a:r>
          </a:p>
          <a:p>
            <a:pPr marL="0" lvl="1" indent="0" defTabSz="457200">
              <a:spcBef>
                <a:spcPct val="20000"/>
              </a:spcBef>
              <a:spcAft>
                <a:spcPts val="0"/>
              </a:spcAft>
              <a:buClr>
                <a:srgbClr val="FF0000"/>
              </a:buClr>
              <a:buNone/>
              <a:defRPr/>
            </a:pPr>
            <a:endParaRPr lang="fr-FR" sz="1600" dirty="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400" b="1" dirty="0">
                <a:solidFill>
                  <a:srgbClr val="ED7454"/>
                </a:solidFill>
              </a:rPr>
              <a:t>Le taux d'accès </a:t>
            </a:r>
            <a:r>
              <a:rPr lang="fr-FR" sz="1600" dirty="0">
                <a:solidFill>
                  <a:srgbClr val="0C5076"/>
                </a:solidFill>
                <a:latin typeface="Calibri"/>
              </a:rPr>
              <a:t>en 2021, c'est à dire la proportion de candidats ayant reçu une proposition d'admission en phase principale</a:t>
            </a:r>
          </a:p>
          <a:p>
            <a:pPr marL="0" lvl="1" indent="0" defTabSz="457200">
              <a:spcBef>
                <a:spcPct val="20000"/>
              </a:spcBef>
              <a:spcAft>
                <a:spcPts val="0"/>
              </a:spcAft>
              <a:buClr>
                <a:srgbClr val="FF0000"/>
              </a:buClr>
              <a:buNone/>
              <a:defRPr/>
            </a:pPr>
            <a:endParaRPr lang="fr-FR" sz="1600" dirty="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400" b="1" dirty="0">
                <a:solidFill>
                  <a:srgbClr val="ED7454"/>
                </a:solidFill>
              </a:rPr>
              <a:t>Le pourcentage de candidats  admis selon le type de baccalauréat </a:t>
            </a:r>
            <a:r>
              <a:rPr lang="fr-FR" sz="1600" dirty="0">
                <a:solidFill>
                  <a:srgbClr val="0C5076"/>
                </a:solidFill>
                <a:latin typeface="Calibri"/>
              </a:rPr>
              <a:t>en 2021</a:t>
            </a:r>
          </a:p>
          <a:p>
            <a:pPr marL="0" lvl="1" indent="0" defTabSz="457200">
              <a:spcBef>
                <a:spcPct val="20000"/>
              </a:spcBef>
              <a:spcAft>
                <a:spcPts val="0"/>
              </a:spcAft>
              <a:buClr>
                <a:srgbClr val="FF0000"/>
              </a:buClr>
              <a:buNone/>
              <a:defRPr/>
            </a:pPr>
            <a:endParaRPr lang="fr-FR" sz="1600" dirty="0">
              <a:solidFill>
                <a:srgbClr val="0C5076"/>
              </a:solidFill>
              <a:latin typeface="Calibri"/>
            </a:endParaRPr>
          </a:p>
          <a:p>
            <a:pPr marL="180975" lvl="1" indent="-169863" defTabSz="457200">
              <a:spcBef>
                <a:spcPct val="20000"/>
              </a:spcBef>
              <a:spcAft>
                <a:spcPts val="0"/>
              </a:spcAft>
              <a:buClr>
                <a:srgbClr val="FF0000"/>
              </a:buClr>
              <a:buFont typeface="Arial-ItalicMT" charset="0"/>
              <a:buChar char="&gt;"/>
              <a:defRPr/>
            </a:pPr>
            <a:r>
              <a:rPr lang="fr-FR" sz="1600" dirty="0">
                <a:solidFill>
                  <a:srgbClr val="0C5076"/>
                </a:solidFill>
                <a:latin typeface="Calibri"/>
              </a:rPr>
              <a:t>Des </a:t>
            </a:r>
            <a:r>
              <a:rPr lang="fr-FR" sz="1400" b="1" dirty="0">
                <a:solidFill>
                  <a:srgbClr val="ED7454"/>
                </a:solidFill>
              </a:rPr>
              <a:t>suggestions de formations similaires </a:t>
            </a:r>
            <a:r>
              <a:rPr lang="fr-FR" sz="1600" dirty="0">
                <a:solidFill>
                  <a:srgbClr val="0C5076"/>
                </a:solidFill>
                <a:latin typeface="Calibri"/>
              </a:rPr>
              <a:t>pour élargir vos choix</a:t>
            </a:r>
          </a:p>
          <a:p>
            <a:pPr lvl="0"/>
            <a:endParaRPr lang="fr-FR" sz="1200" dirty="0"/>
          </a:p>
        </p:txBody>
      </p:sp>
      <p:sp>
        <p:nvSpPr>
          <p:cNvPr id="7" name="Espace réservé de la date 6"/>
          <p:cNvSpPr>
            <a:spLocks noGrp="1"/>
          </p:cNvSpPr>
          <p:nvPr>
            <p:ph type="dt" sz="half" idx="10"/>
          </p:nvPr>
        </p:nvSpPr>
        <p:spPr/>
        <p:txBody>
          <a:bodyPr/>
          <a:lstStyle/>
          <a:p>
            <a:pPr algn="r"/>
            <a:fld id="{EFA0773D-3F28-40F9-B9EA-54498D76AC91}" type="datetime1">
              <a:rPr lang="fr-FR" cap="all" smtClean="0"/>
              <a:t>02/04/2022</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8234" y="1611937"/>
            <a:ext cx="4508102" cy="2476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1622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57774" y="716567"/>
            <a:ext cx="8532808" cy="432048"/>
          </a:xfrm>
        </p:spPr>
        <p:txBody>
          <a:bodyPr/>
          <a:lstStyle/>
          <a:p>
            <a:pPr marL="0" indent="0" algn="l">
              <a:buNone/>
            </a:pPr>
            <a:r>
              <a:rPr lang="fr-FR" sz="2400" dirty="0"/>
              <a:t>Pour chaque formation proposée : </a:t>
            </a:r>
          </a:p>
        </p:txBody>
      </p:sp>
      <p:sp>
        <p:nvSpPr>
          <p:cNvPr id="4" name="Espace réservé du texte 3"/>
          <p:cNvSpPr>
            <a:spLocks noGrp="1"/>
          </p:cNvSpPr>
          <p:nvPr>
            <p:ph type="body" sz="quarter" idx="14"/>
          </p:nvPr>
        </p:nvSpPr>
        <p:spPr>
          <a:xfrm>
            <a:off x="289281" y="1148615"/>
            <a:ext cx="8676043" cy="3728185"/>
          </a:xfrm>
        </p:spPr>
        <p:txBody>
          <a:bodyPr/>
          <a:lstStyle/>
          <a:p>
            <a:pPr marL="171450" lvl="0" indent="-171450">
              <a:buClr>
                <a:srgbClr val="ED7454"/>
              </a:buClr>
              <a:buFont typeface="Arial" panose="020B0604020202020204" pitchFamily="34" charset="0"/>
              <a:buChar char="•"/>
            </a:pPr>
            <a:r>
              <a:rPr lang="fr-FR" sz="1400" b="1" dirty="0">
                <a:solidFill>
                  <a:srgbClr val="ED7454"/>
                </a:solidFill>
              </a:rPr>
              <a:t>La présentation de la formation </a:t>
            </a:r>
            <a:r>
              <a:rPr lang="fr-FR" sz="1400" dirty="0"/>
              <a:t>: le statut de l’établissement, les contenus et l’organisation des enseignements, les langues et options, les dispositifs pédagogiques, les frais de scolarité, modalités et calendrier des épreuves écrites/orales prévues par certaines formations sélectives et les éventuels frais associés</a:t>
            </a:r>
            <a:endParaRPr lang="fr-FR" sz="900" dirty="0"/>
          </a:p>
          <a:p>
            <a:pPr marL="171450" lvl="0" indent="-171450">
              <a:buClr>
                <a:srgbClr val="ED7454"/>
              </a:buClr>
              <a:buFont typeface="Arial" panose="020B0604020202020204" pitchFamily="34" charset="0"/>
              <a:buChar char="•"/>
            </a:pPr>
            <a:r>
              <a:rPr lang="fr-FR" sz="1400" b="1" dirty="0">
                <a:solidFill>
                  <a:srgbClr val="ED7454"/>
                </a:solidFill>
              </a:rPr>
              <a:t>Les connaissances et compétences attendues </a:t>
            </a:r>
            <a:r>
              <a:rPr lang="fr-FR" sz="1400" dirty="0"/>
              <a:t>: attendus nationaux, attendus complémentaires</a:t>
            </a:r>
            <a:r>
              <a:rPr lang="fr-FR" sz="1400" dirty="0">
                <a:cs typeface="Arial"/>
              </a:rPr>
              <a:t>, </a:t>
            </a:r>
            <a:r>
              <a:rPr lang="fr-FR" sz="1400" dirty="0"/>
              <a:t>des conseils sur les spécialités et options recommandées au lycée pour réussir </a:t>
            </a:r>
            <a:br>
              <a:rPr lang="fr-FR" sz="1400" u="sng" dirty="0"/>
            </a:br>
            <a:endParaRPr lang="fr-FR" sz="900" b="1" u="sng" dirty="0">
              <a:solidFill>
                <a:srgbClr val="F28E65"/>
              </a:solidFill>
              <a:cs typeface="Arial"/>
            </a:endParaRPr>
          </a:p>
          <a:p>
            <a:pPr marL="171450" lvl="0" indent="-171450">
              <a:buClr>
                <a:srgbClr val="ED7454"/>
              </a:buClr>
              <a:buFont typeface="Arial" panose="020B0604020202020204" pitchFamily="34" charset="0"/>
              <a:buChar char="•"/>
            </a:pPr>
            <a:r>
              <a:rPr lang="fr-FR" sz="1400" b="1" dirty="0">
                <a:solidFill>
                  <a:srgbClr val="ED7454"/>
                </a:solidFill>
              </a:rPr>
              <a:t>Les critères généraux d’examen des vœux</a:t>
            </a:r>
            <a:r>
              <a:rPr lang="fr-FR" sz="1400" b="1" dirty="0"/>
              <a:t> </a:t>
            </a:r>
            <a:r>
              <a:rPr lang="fr-FR" sz="1400" dirty="0"/>
              <a:t>pris en compte pour l’analyse du dossier (résultats académiques, compétences académiques, savoir-être, motivation et cohérence du projet ….) avec leur degré d’importance</a:t>
            </a:r>
            <a:br>
              <a:rPr lang="fr-FR" sz="1400" dirty="0"/>
            </a:br>
            <a:endParaRPr lang="fr-FR" sz="900" dirty="0">
              <a:cs typeface="Arial"/>
            </a:endParaRPr>
          </a:p>
          <a:p>
            <a:pPr marL="171450" indent="-171450">
              <a:buClr>
                <a:srgbClr val="ED7454"/>
              </a:buClr>
              <a:buFont typeface="Arial" panose="020B0604020202020204" pitchFamily="34" charset="0"/>
              <a:buChar char="•"/>
            </a:pPr>
            <a:r>
              <a:rPr lang="fr-FR" sz="1400" b="1" dirty="0">
                <a:solidFill>
                  <a:srgbClr val="ED7454"/>
                </a:solidFill>
              </a:rPr>
              <a:t>Les débouchés </a:t>
            </a:r>
            <a:r>
              <a:rPr lang="fr-FR" sz="1400" dirty="0"/>
              <a:t>: possibilités de poursuite d’études et des indicateurs calculés au niveau national en termes de réussite et d’insertion professionnelle </a:t>
            </a:r>
            <a:endParaRPr lang="fr-FR" sz="1400" dirty="0">
              <a:cs typeface="Arial"/>
            </a:endParaRPr>
          </a:p>
          <a:p>
            <a:pPr marL="171450" indent="-171450">
              <a:buClr>
                <a:srgbClr val="ED7454"/>
              </a:buClr>
              <a:buFont typeface="Arial" panose="020B0604020202020204" pitchFamily="34" charset="0"/>
              <a:buChar char="•"/>
            </a:pPr>
            <a:r>
              <a:rPr lang="fr-FR" sz="1400" b="1" dirty="0">
                <a:solidFill>
                  <a:srgbClr val="ED7454"/>
                </a:solidFill>
              </a:rPr>
              <a:t>Les contacts des référents de la formation </a:t>
            </a:r>
          </a:p>
          <a:p>
            <a:pPr marL="171450" indent="-171450">
              <a:buClr>
                <a:srgbClr val="ED7454"/>
              </a:buClr>
              <a:buFont typeface="Arial" panose="020B0604020202020204" pitchFamily="34" charset="0"/>
              <a:buChar char="•"/>
            </a:pPr>
            <a:r>
              <a:rPr lang="fr-FR" sz="1400" b="1" dirty="0">
                <a:solidFill>
                  <a:srgbClr val="ED7454"/>
                </a:solidFill>
              </a:rPr>
              <a:t>Les dates des journées portes ouvertes ou journées d’immersion</a:t>
            </a:r>
            <a:endParaRPr lang="fr-FR" sz="1400" b="1" dirty="0">
              <a:solidFill>
                <a:srgbClr val="ED7454"/>
              </a:solidFill>
              <a:cs typeface="Arial"/>
            </a:endParaRPr>
          </a:p>
          <a:p>
            <a:pPr marL="171450" indent="-171450">
              <a:buClr>
                <a:srgbClr val="ED7454"/>
              </a:buClr>
              <a:buFont typeface="Arial" panose="020B0604020202020204" pitchFamily="34" charset="0"/>
              <a:buChar char="•"/>
            </a:pPr>
            <a:r>
              <a:rPr lang="fr-FR" sz="1400" b="1" dirty="0">
                <a:solidFill>
                  <a:srgbClr val="ED7454"/>
                </a:solidFill>
              </a:rPr>
              <a:t>Les chiffres clés  :  </a:t>
            </a:r>
            <a:r>
              <a:rPr lang="fr-FR" sz="1400" dirty="0"/>
              <a:t>les résultats de l’admission en 2021</a:t>
            </a:r>
            <a:endParaRPr lang="fr-FR" sz="1400" dirty="0">
              <a:cs typeface="Arial"/>
            </a:endParaRPr>
          </a:p>
        </p:txBody>
      </p:sp>
      <p:sp>
        <p:nvSpPr>
          <p:cNvPr id="7" name="Espace réservé de la date 6"/>
          <p:cNvSpPr>
            <a:spLocks noGrp="1"/>
          </p:cNvSpPr>
          <p:nvPr>
            <p:ph type="dt" sz="half" idx="10"/>
          </p:nvPr>
        </p:nvSpPr>
        <p:spPr/>
        <p:txBody>
          <a:bodyPr/>
          <a:lstStyle/>
          <a:p>
            <a:pPr algn="r"/>
            <a:fld id="{EFA0773D-3F28-40F9-B9EA-54498D76AC91}" type="datetime1">
              <a:rPr lang="fr-FR" cap="all" smtClean="0"/>
              <a:t>02/04/2022</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a:p>
        </p:txBody>
      </p:sp>
    </p:spTree>
    <p:extLst>
      <p:ext uri="{BB962C8B-B14F-4D97-AF65-F5344CB8AC3E}">
        <p14:creationId xmlns:p14="http://schemas.microsoft.com/office/powerpoint/2010/main" val="3128374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Formuler librement vos vœux sur Parcoursup </a:t>
            </a:r>
          </a:p>
        </p:txBody>
      </p:sp>
      <p:sp>
        <p:nvSpPr>
          <p:cNvPr id="3" name="Espace réservé du contenu 2"/>
          <p:cNvSpPr>
            <a:spLocks noGrp="1"/>
          </p:cNvSpPr>
          <p:nvPr>
            <p:ph sz="quarter" idx="14"/>
          </p:nvPr>
        </p:nvSpPr>
        <p:spPr>
          <a:xfrm>
            <a:off x="311399" y="1477325"/>
            <a:ext cx="8422491" cy="2575530"/>
          </a:xfrm>
        </p:spPr>
        <p:txBody>
          <a:bodyPr/>
          <a:lstStyle/>
          <a:p>
            <a:pPr defTabSz="457200">
              <a:spcBef>
                <a:spcPts val="600"/>
              </a:spcBef>
              <a:spcAft>
                <a:spcPts val="600"/>
              </a:spcAft>
              <a:buClr>
                <a:srgbClr val="FF0000"/>
              </a:buClr>
              <a:buSzPct val="100000"/>
              <a:defRPr/>
            </a:pPr>
            <a:r>
              <a:rPr lang="fr-FR" sz="1800" b="1" dirty="0">
                <a:solidFill>
                  <a:srgbClr val="EC130E"/>
                </a:solidFill>
              </a:rPr>
              <a:t>&gt; </a:t>
            </a:r>
            <a:r>
              <a:rPr lang="fr-FR" sz="1500" b="1" dirty="0">
                <a:solidFill>
                  <a:srgbClr val="F28E65"/>
                </a:solidFill>
              </a:rPr>
              <a:t>Jusqu’à 10 vœux </a:t>
            </a:r>
            <a:r>
              <a:rPr lang="fr-FR" sz="1500" dirty="0">
                <a:solidFill>
                  <a:srgbClr val="3D566E"/>
                </a:solidFill>
              </a:rPr>
              <a:t> </a:t>
            </a:r>
            <a:r>
              <a:rPr lang="fr-FR" sz="1500" dirty="0"/>
              <a:t>et</a:t>
            </a:r>
            <a:r>
              <a:rPr lang="fr-FR" sz="1500" dirty="0">
                <a:solidFill>
                  <a:srgbClr val="3D566E"/>
                </a:solidFill>
              </a:rPr>
              <a:t> </a:t>
            </a:r>
            <a:r>
              <a:rPr lang="fr-FR" sz="1500" b="1" dirty="0">
                <a:solidFill>
                  <a:srgbClr val="F28E65"/>
                </a:solidFill>
              </a:rPr>
              <a:t>10 vœux supplémentaires pour des formations en apprentissage </a:t>
            </a:r>
          </a:p>
          <a:p>
            <a:pPr lvl="0" defTabSz="457200">
              <a:spcBef>
                <a:spcPts val="600"/>
              </a:spcBef>
              <a:spcAft>
                <a:spcPts val="600"/>
              </a:spcAft>
              <a:buClr>
                <a:srgbClr val="FF0000"/>
              </a:buClr>
              <a:buSzPct val="100000"/>
              <a:defRPr/>
            </a:pPr>
            <a:r>
              <a:rPr lang="fr-FR" sz="1400" b="1" dirty="0">
                <a:solidFill>
                  <a:srgbClr val="EC130E"/>
                </a:solidFill>
              </a:rPr>
              <a:t>&gt; </a:t>
            </a:r>
            <a:r>
              <a:rPr lang="fr-FR" sz="1400" dirty="0"/>
              <a:t>Pour des </a:t>
            </a:r>
            <a:r>
              <a:rPr lang="fr-FR" sz="1400" b="1" dirty="0">
                <a:solidFill>
                  <a:srgbClr val="F28E65"/>
                </a:solidFill>
              </a:rPr>
              <a:t>formations sélectives </a:t>
            </a:r>
            <a:r>
              <a:rPr lang="fr-FR" sz="1400" dirty="0"/>
              <a:t>(Classes prépa, STS, IUT, écoles, IFSI, IEP…) et </a:t>
            </a:r>
            <a:r>
              <a:rPr lang="fr-FR" sz="1400" b="1" dirty="0">
                <a:solidFill>
                  <a:srgbClr val="F28E65"/>
                </a:solidFill>
              </a:rPr>
              <a:t>non sélectives </a:t>
            </a:r>
            <a:r>
              <a:rPr lang="fr-FR" sz="1400" dirty="0"/>
              <a:t>(licences, PPPE ou PASS)</a:t>
            </a:r>
            <a:endParaRPr lang="fr-FR" sz="1400" b="1" dirty="0"/>
          </a:p>
          <a:p>
            <a:pPr lvl="0" defTabSz="457200">
              <a:spcBef>
                <a:spcPts val="600"/>
              </a:spcBef>
              <a:spcAft>
                <a:spcPts val="600"/>
              </a:spcAft>
              <a:buClr>
                <a:srgbClr val="FF0000"/>
              </a:buClr>
              <a:buSzPct val="100000"/>
              <a:defRPr/>
            </a:pPr>
            <a:r>
              <a:rPr lang="fr-FR" sz="1400" b="1" dirty="0">
                <a:solidFill>
                  <a:srgbClr val="EC130E"/>
                </a:solidFill>
              </a:rPr>
              <a:t>&gt; </a:t>
            </a:r>
            <a:r>
              <a:rPr lang="fr-FR" sz="1400" b="1" dirty="0">
                <a:solidFill>
                  <a:srgbClr val="F28E65"/>
                </a:solidFill>
              </a:rPr>
              <a:t>Des vœux qui doivent être motivés </a:t>
            </a:r>
            <a:r>
              <a:rPr lang="fr-FR" sz="1400" dirty="0"/>
              <a:t>: en quelques lignes, le lycéen explique ce qui motive chacun de ses vœux. Il est accompagné par son professeur principal</a:t>
            </a:r>
          </a:p>
          <a:p>
            <a:pPr lvl="0" defTabSz="457200">
              <a:spcBef>
                <a:spcPts val="600"/>
              </a:spcBef>
              <a:spcAft>
                <a:spcPts val="600"/>
              </a:spcAft>
              <a:buClr>
                <a:srgbClr val="FF0000"/>
              </a:buClr>
              <a:buSzPct val="100000"/>
              <a:defRPr/>
            </a:pPr>
            <a:r>
              <a:rPr lang="fr-FR" sz="1400" b="1" dirty="0">
                <a:solidFill>
                  <a:srgbClr val="EC130E"/>
                </a:solidFill>
              </a:rPr>
              <a:t>&gt; </a:t>
            </a:r>
            <a:r>
              <a:rPr lang="fr-FR" sz="1400" b="1" dirty="0">
                <a:solidFill>
                  <a:srgbClr val="F28E65"/>
                </a:solidFill>
              </a:rPr>
              <a:t>Des vœux qui n’ont pas besoin d’être classés </a:t>
            </a:r>
            <a:r>
              <a:rPr lang="fr-FR" sz="1400" dirty="0"/>
              <a:t>: aucune contrainte de hiérarchisation pour éviter toute autocensure</a:t>
            </a:r>
          </a:p>
          <a:p>
            <a:pPr lvl="0" defTabSz="457200">
              <a:spcBef>
                <a:spcPts val="600"/>
              </a:spcBef>
              <a:spcAft>
                <a:spcPts val="600"/>
              </a:spcAft>
              <a:buClr>
                <a:srgbClr val="FF0000"/>
              </a:buClr>
              <a:buSzPct val="100000"/>
              <a:defRPr/>
            </a:pPr>
            <a:r>
              <a:rPr lang="fr-FR" sz="1400" b="1" dirty="0">
                <a:solidFill>
                  <a:srgbClr val="EC130E"/>
                </a:solidFill>
              </a:rPr>
              <a:t>&gt; </a:t>
            </a:r>
            <a:r>
              <a:rPr lang="fr-FR" sz="1400" b="1" dirty="0">
                <a:solidFill>
                  <a:srgbClr val="F28E65"/>
                </a:solidFill>
              </a:rPr>
              <a:t>Des vœux qui ne sont connus que de vous </a:t>
            </a:r>
            <a:r>
              <a:rPr lang="fr-FR" sz="1400" dirty="0"/>
              <a:t>: la formation ne connait que le vœu qui la concerne </a:t>
            </a:r>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5" name="Espace réservé de la date 4"/>
          <p:cNvSpPr>
            <a:spLocks noGrp="1"/>
          </p:cNvSpPr>
          <p:nvPr>
            <p:ph type="dt" sz="half" idx="10"/>
          </p:nvPr>
        </p:nvSpPr>
        <p:spPr/>
        <p:txBody>
          <a:bodyPr/>
          <a:lstStyle/>
          <a:p>
            <a:pPr algn="r"/>
            <a:fld id="{F008D9A9-1127-4E68-9676-64A99D232514}" type="datetime1">
              <a:rPr lang="fr-FR" cap="all" smtClean="0"/>
              <a:t>02/04/2022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9</a:t>
            </a:fld>
            <a:endParaRPr lang="fr-FR"/>
          </a:p>
        </p:txBody>
      </p:sp>
      <p:sp>
        <p:nvSpPr>
          <p:cNvPr id="10" name="Rectangle 9"/>
          <p:cNvSpPr/>
          <p:nvPr/>
        </p:nvSpPr>
        <p:spPr>
          <a:xfrm>
            <a:off x="310438" y="4136030"/>
            <a:ext cx="8455898" cy="501124"/>
          </a:xfrm>
          <a:prstGeom prst="rect">
            <a:avLst/>
          </a:prstGeom>
          <a:solidFill>
            <a:srgbClr val="0C5076"/>
          </a:solidFill>
          <a:ln w="12700" cap="flat" cmpd="sng" algn="ctr">
            <a:solidFill>
              <a:srgbClr val="3D566E"/>
            </a:solidFill>
            <a:prstDash val="solid"/>
          </a:ln>
          <a:effectLst/>
        </p:spPr>
        <p:txBody>
          <a:bodyPr lIns="91440" tIns="45720" rIns="91440" bIns="45720" rtlCol="0" anchor="ctr"/>
          <a:lstStyle/>
          <a:p>
            <a:pPr marL="0" lvl="1" defTabSz="457200">
              <a:lnSpc>
                <a:spcPct val="90000"/>
              </a:lnSpc>
              <a:buSzPct val="100000"/>
              <a:defRPr/>
            </a:pPr>
            <a:r>
              <a:rPr lang="fr-FR" b="1" u="sng" dirty="0">
                <a:solidFill>
                  <a:srgbClr val="F28E65"/>
                </a:solidFill>
                <a:effectLst>
                  <a:outerShdw blurRad="38100" dist="38100" dir="2700000" algn="tl">
                    <a:srgbClr val="000000">
                      <a:alpha val="43137"/>
                    </a:srgbClr>
                  </a:outerShdw>
                </a:effectLst>
              </a:rPr>
              <a:t>Conseil Parcoursup</a:t>
            </a:r>
            <a:r>
              <a:rPr lang="fr-FR" b="1" dirty="0">
                <a:solidFill>
                  <a:srgbClr val="F28E65"/>
                </a:solidFill>
              </a:rPr>
              <a:t> </a:t>
            </a:r>
            <a:r>
              <a:rPr kumimoji="0" lang="fr-FR" sz="1600" b="0" i="1" u="none" strike="noStrike" kern="0" cap="none" spc="0" normalizeH="0" baseline="0" noProof="0" dirty="0">
                <a:ln>
                  <a:noFill/>
                </a:ln>
                <a:solidFill>
                  <a:schemeClr val="bg1"/>
                </a:solidFill>
                <a:effectLst/>
                <a:uLnTx/>
                <a:uFillTx/>
              </a:rPr>
              <a:t>: </a:t>
            </a:r>
            <a:r>
              <a:rPr lang="fr-FR" sz="1600" i="1" kern="0" noProof="0" dirty="0">
                <a:solidFill>
                  <a:schemeClr val="bg1"/>
                </a:solidFill>
              </a:rPr>
              <a:t>diversifiez </a:t>
            </a:r>
            <a:r>
              <a:rPr lang="fr-FR" sz="1600" i="1" kern="0" dirty="0">
                <a:solidFill>
                  <a:schemeClr val="bg1"/>
                </a:solidFill>
              </a:rPr>
              <a:t>vos vœux</a:t>
            </a:r>
            <a:r>
              <a:rPr lang="fr-FR" sz="1600" i="1" kern="0" noProof="0" dirty="0">
                <a:solidFill>
                  <a:schemeClr val="bg1"/>
                </a:solidFill>
              </a:rPr>
              <a:t> et </a:t>
            </a:r>
            <a:r>
              <a:rPr kumimoji="0" lang="fr-FR" sz="1600" b="0" i="1" u="none" strike="noStrike" kern="0" cap="none" spc="0" normalizeH="0" baseline="0" noProof="0" dirty="0">
                <a:ln>
                  <a:noFill/>
                </a:ln>
                <a:solidFill>
                  <a:srgbClr val="ED7454"/>
                </a:solidFill>
                <a:effectLst/>
                <a:uLnTx/>
                <a:uFillTx/>
              </a:rPr>
              <a:t>évitez</a:t>
            </a:r>
            <a:r>
              <a:rPr kumimoji="0" lang="fr-FR" sz="1600" b="0" i="1" u="none" strike="noStrike" kern="0" cap="none" spc="0" normalizeH="0" baseline="0" noProof="0" dirty="0">
                <a:ln>
                  <a:noFill/>
                </a:ln>
                <a:solidFill>
                  <a:schemeClr val="bg1"/>
                </a:solidFill>
                <a:effectLst/>
                <a:uLnTx/>
                <a:uFillTx/>
              </a:rPr>
              <a:t> </a:t>
            </a:r>
            <a:r>
              <a:rPr kumimoji="0" lang="fr-FR" sz="1600" b="0" i="1" u="none" strike="noStrike" kern="0" cap="none" spc="0" normalizeH="0" baseline="0" noProof="0" dirty="0">
                <a:ln>
                  <a:noFill/>
                </a:ln>
                <a:solidFill>
                  <a:srgbClr val="ED7454"/>
                </a:solidFill>
                <a:effectLst/>
                <a:uLnTx/>
                <a:uFillTx/>
              </a:rPr>
              <a:t>impérativement</a:t>
            </a:r>
            <a:r>
              <a:rPr kumimoji="0" lang="fr-FR" sz="1600" b="0" i="1" u="none" strike="noStrike" kern="0" cap="none" spc="0" normalizeH="0" baseline="0" noProof="0" dirty="0">
                <a:ln>
                  <a:noFill/>
                </a:ln>
                <a:solidFill>
                  <a:schemeClr val="bg1"/>
                </a:solidFill>
                <a:effectLst/>
                <a:uLnTx/>
                <a:uFillTx/>
              </a:rPr>
              <a:t> de n’en formuler qu’un seul (en 2021, les candidats ont confirmé 12,8 vœux en moyenne).</a:t>
            </a:r>
          </a:p>
        </p:txBody>
      </p:sp>
      <p:sp>
        <p:nvSpPr>
          <p:cNvPr id="7" name="Rectangle à coins arrondis 6"/>
          <p:cNvSpPr/>
          <p:nvPr/>
        </p:nvSpPr>
        <p:spPr>
          <a:xfrm>
            <a:off x="6186488" y="76969"/>
            <a:ext cx="252478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29 mars 2022 inclus</a:t>
            </a:r>
          </a:p>
        </p:txBody>
      </p:sp>
    </p:spTree>
    <p:extLst>
      <p:ext uri="{BB962C8B-B14F-4D97-AF65-F5344CB8AC3E}">
        <p14:creationId xmlns:p14="http://schemas.microsoft.com/office/powerpoint/2010/main" val="3322741389"/>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3135</TotalTime>
  <Words>1218</Words>
  <Application>Microsoft Macintosh PowerPoint</Application>
  <PresentationFormat>Affichage à l'écran (16:9)</PresentationFormat>
  <Paragraphs>103</Paragraphs>
  <Slides>12</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Arial-ItalicMT</vt:lpstr>
      <vt:lpstr>Calibri</vt:lpstr>
      <vt:lpstr>Lucida Grande</vt:lpstr>
      <vt:lpstr>OPÉRATEURS</vt:lpstr>
      <vt:lpstr>w</vt:lpstr>
      <vt:lpstr>Présentation PowerPoint</vt:lpstr>
      <vt:lpstr>Présentation PowerPoint</vt:lpstr>
      <vt:lpstr>S’inscrire sur Parcoursup </vt:lpstr>
      <vt:lpstr>Rechercher des formations sur Parcoursup.fr </vt:lpstr>
      <vt:lpstr>Présentation PowerPoint</vt:lpstr>
      <vt:lpstr>Présentation PowerPoint</vt:lpstr>
      <vt:lpstr>Présentation PowerPoint</vt:lpstr>
      <vt:lpstr>Formuler librement vos vœux sur Parcoursup </vt:lpstr>
      <vt:lpstr>Focus sur les vœux multiples  </vt:lpstr>
      <vt:lpstr>Focus sur le secteur géographique (1/2) </vt:lpstr>
      <vt:lpstr>Focus sur le secteur géographique (2/2) </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Katarzyna Blay-Grabarczyk</cp:lastModifiedBy>
  <cp:revision>107</cp:revision>
  <dcterms:created xsi:type="dcterms:W3CDTF">2020-10-27T08:44:50Z</dcterms:created>
  <dcterms:modified xsi:type="dcterms:W3CDTF">2022-04-02T09:16:14Z</dcterms:modified>
</cp:coreProperties>
</file>